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8" r:id="rId3"/>
    <p:sldId id="267" r:id="rId4"/>
    <p:sldId id="261" r:id="rId5"/>
    <p:sldId id="260" r:id="rId6"/>
    <p:sldId id="259" r:id="rId7"/>
    <p:sldId id="268" r:id="rId8"/>
    <p:sldId id="270" r:id="rId9"/>
    <p:sldId id="269" r:id="rId10"/>
    <p:sldId id="272" r:id="rId11"/>
    <p:sldId id="271" r:id="rId12"/>
    <p:sldId id="274" r:id="rId13"/>
    <p:sldId id="275" r:id="rId14"/>
    <p:sldId id="276"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97" autoAdjust="0"/>
    <p:restoredTop sz="94660"/>
  </p:normalViewPr>
  <p:slideViewPr>
    <p:cSldViewPr>
      <p:cViewPr>
        <p:scale>
          <a:sx n="70" d="100"/>
          <a:sy n="70" d="100"/>
        </p:scale>
        <p:origin x="-134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C6B9C3-CAB8-4E8A-9153-FA09B8CC629A}" type="datetimeFigureOut">
              <a:rPr lang="en-GB" smtClean="0"/>
              <a:t>27/11/2016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9E4CA7-7173-4CD1-9EF7-0199FDC408F9}" type="slidenum">
              <a:rPr lang="en-GB" smtClean="0"/>
              <a:t>‹#›</a:t>
            </a:fld>
            <a:endParaRPr lang="en-GB"/>
          </a:p>
        </p:txBody>
      </p:sp>
    </p:spTree>
    <p:extLst>
      <p:ext uri="{BB962C8B-B14F-4D97-AF65-F5344CB8AC3E}">
        <p14:creationId xmlns:p14="http://schemas.microsoft.com/office/powerpoint/2010/main" val="1484989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lesson could</a:t>
            </a:r>
            <a:r>
              <a:rPr lang="en-GB" baseline="0" dirty="0"/>
              <a:t> take 2 - 2 1/2 hours,  1/ Picture prediction/discussion 10–15 mins;   2/ read and check 10 mins;   3/ Discuss vocabulary – 20 mins;   4/ Vocabulary matching  20 mins;   5/ Transgender discussion I  10 mins;  6/ Prediction &amp; reading 20 mins 7) Prediction &amp; reading 20 mins 8) Transgender discussion  10minsII 9)Tweet 10-20 mins</a:t>
            </a:r>
            <a:endParaRPr lang="en-GB" dirty="0"/>
          </a:p>
        </p:txBody>
      </p:sp>
      <p:sp>
        <p:nvSpPr>
          <p:cNvPr id="4" name="Slide Number Placeholder 3"/>
          <p:cNvSpPr>
            <a:spLocks noGrp="1"/>
          </p:cNvSpPr>
          <p:nvPr>
            <p:ph type="sldNum" sz="quarter" idx="10"/>
          </p:nvPr>
        </p:nvSpPr>
        <p:spPr/>
        <p:txBody>
          <a:bodyPr/>
          <a:lstStyle/>
          <a:p>
            <a:fld id="{6B9E4CA7-7173-4CD1-9EF7-0199FDC408F9}" type="slidenum">
              <a:rPr lang="en-GB" smtClean="0"/>
              <a:t>2</a:t>
            </a:fld>
            <a:endParaRPr lang="en-GB"/>
          </a:p>
        </p:txBody>
      </p:sp>
    </p:spTree>
    <p:extLst>
      <p:ext uri="{BB962C8B-B14F-4D97-AF65-F5344CB8AC3E}">
        <p14:creationId xmlns:p14="http://schemas.microsoft.com/office/powerpoint/2010/main" val="294953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10  2) Leading a parade</a:t>
            </a:r>
            <a:r>
              <a:rPr lang="en-GB" baseline="0" dirty="0"/>
              <a:t>  3) Canada  4) </a:t>
            </a:r>
            <a:r>
              <a:rPr lang="en-GB" baseline="0" dirty="0" smtClean="0"/>
              <a:t>Girl</a:t>
            </a:r>
            <a:endParaRPr lang="en-GB" dirty="0"/>
          </a:p>
        </p:txBody>
      </p:sp>
      <p:sp>
        <p:nvSpPr>
          <p:cNvPr id="4" name="Slide Number Placeholder 3"/>
          <p:cNvSpPr>
            <a:spLocks noGrp="1"/>
          </p:cNvSpPr>
          <p:nvPr>
            <p:ph type="sldNum" sz="quarter" idx="10"/>
          </p:nvPr>
        </p:nvSpPr>
        <p:spPr/>
        <p:txBody>
          <a:bodyPr/>
          <a:lstStyle/>
          <a:p>
            <a:fld id="{6B9E4CA7-7173-4CD1-9EF7-0199FDC408F9}" type="slidenum">
              <a:rPr lang="en-GB" smtClean="0"/>
              <a:t>3</a:t>
            </a:fld>
            <a:endParaRPr lang="en-GB"/>
          </a:p>
        </p:txBody>
      </p:sp>
    </p:spTree>
    <p:extLst>
      <p:ext uri="{BB962C8B-B14F-4D97-AF65-F5344CB8AC3E}">
        <p14:creationId xmlns:p14="http://schemas.microsoft.com/office/powerpoint/2010/main" val="3915885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Ensure learners skim read by giving a time-limit on their reading. If</a:t>
            </a:r>
            <a:r>
              <a:rPr lang="en-GB" baseline="0" dirty="0"/>
              <a:t> they have access to </a:t>
            </a:r>
            <a:r>
              <a:rPr lang="en-GB" baseline="0" dirty="0" err="1"/>
              <a:t>weblinks</a:t>
            </a:r>
            <a:r>
              <a:rPr lang="en-GB" baseline="0" dirty="0"/>
              <a:t>, they can read on phones, PCs and tablets; if not, you can print the article for them.</a:t>
            </a:r>
            <a:endParaRPr lang="en-GB" dirty="0"/>
          </a:p>
        </p:txBody>
      </p:sp>
      <p:sp>
        <p:nvSpPr>
          <p:cNvPr id="4" name="Slide Number Placeholder 3"/>
          <p:cNvSpPr>
            <a:spLocks noGrp="1"/>
          </p:cNvSpPr>
          <p:nvPr>
            <p:ph type="sldNum" sz="quarter" idx="10"/>
          </p:nvPr>
        </p:nvSpPr>
        <p:spPr/>
        <p:txBody>
          <a:bodyPr/>
          <a:lstStyle/>
          <a:p>
            <a:fld id="{6B9E4CA7-7173-4CD1-9EF7-0199FDC408F9}" type="slidenum">
              <a:rPr lang="en-GB" smtClean="0"/>
              <a:t>4</a:t>
            </a:fld>
            <a:endParaRPr lang="en-GB"/>
          </a:p>
        </p:txBody>
      </p:sp>
    </p:spTree>
    <p:extLst>
      <p:ext uri="{BB962C8B-B14F-4D97-AF65-F5344CB8AC3E}">
        <p14:creationId xmlns:p14="http://schemas.microsoft.com/office/powerpoint/2010/main" val="24445749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Let learners discuss, explain to each other and / or look up some of these words for 5 – 10 minutes.</a:t>
            </a:r>
          </a:p>
        </p:txBody>
      </p:sp>
      <p:sp>
        <p:nvSpPr>
          <p:cNvPr id="4" name="Slide Number Placeholder 3"/>
          <p:cNvSpPr>
            <a:spLocks noGrp="1"/>
          </p:cNvSpPr>
          <p:nvPr>
            <p:ph type="sldNum" sz="quarter" idx="10"/>
          </p:nvPr>
        </p:nvSpPr>
        <p:spPr/>
        <p:txBody>
          <a:bodyPr/>
          <a:lstStyle/>
          <a:p>
            <a:fld id="{6B9E4CA7-7173-4CD1-9EF7-0199FDC408F9}" type="slidenum">
              <a:rPr lang="en-GB" smtClean="0"/>
              <a:t>5</a:t>
            </a:fld>
            <a:endParaRPr lang="en-GB"/>
          </a:p>
        </p:txBody>
      </p:sp>
    </p:spTree>
    <p:extLst>
      <p:ext uri="{BB962C8B-B14F-4D97-AF65-F5344CB8AC3E}">
        <p14:creationId xmlns:p14="http://schemas.microsoft.com/office/powerpoint/2010/main" val="3173199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print</a:t>
            </a:r>
            <a:r>
              <a:rPr lang="en-GB" baseline="0" dirty="0"/>
              <a:t> and cut up this sheet for learners to match in groups. </a:t>
            </a:r>
            <a:r>
              <a:rPr lang="en-GB" dirty="0"/>
              <a:t>Key: </a:t>
            </a:r>
            <a:r>
              <a:rPr lang="en-GB" dirty="0" smtClean="0"/>
              <a:t>1)c  </a:t>
            </a:r>
            <a:r>
              <a:rPr lang="en-GB" dirty="0"/>
              <a:t>2)f   3)e  4)h  5)k   6)a   7)</a:t>
            </a:r>
            <a:r>
              <a:rPr lang="en-GB" dirty="0" err="1"/>
              <a:t>i</a:t>
            </a:r>
            <a:r>
              <a:rPr lang="en-GB" dirty="0"/>
              <a:t>  8)d   9)b</a:t>
            </a:r>
            <a:r>
              <a:rPr lang="en-GB" baseline="0" dirty="0"/>
              <a:t>   </a:t>
            </a:r>
            <a:r>
              <a:rPr lang="en-GB" baseline="0" dirty="0" smtClean="0"/>
              <a:t>10)g </a:t>
            </a:r>
            <a:r>
              <a:rPr lang="en-GB" baseline="0" dirty="0"/>
              <a:t>11) j</a:t>
            </a:r>
            <a:endParaRPr lang="en-GB" dirty="0"/>
          </a:p>
        </p:txBody>
      </p:sp>
      <p:sp>
        <p:nvSpPr>
          <p:cNvPr id="4" name="Slide Number Placeholder 3"/>
          <p:cNvSpPr>
            <a:spLocks noGrp="1"/>
          </p:cNvSpPr>
          <p:nvPr>
            <p:ph type="sldNum" sz="quarter" idx="10"/>
          </p:nvPr>
        </p:nvSpPr>
        <p:spPr/>
        <p:txBody>
          <a:bodyPr/>
          <a:lstStyle/>
          <a:p>
            <a:fld id="{6B9E4CA7-7173-4CD1-9EF7-0199FDC408F9}" type="slidenum">
              <a:rPr lang="en-GB" smtClean="0"/>
              <a:t>6</a:t>
            </a:fld>
            <a:endParaRPr lang="en-GB"/>
          </a:p>
        </p:txBody>
      </p:sp>
    </p:spTree>
    <p:extLst>
      <p:ext uri="{BB962C8B-B14F-4D97-AF65-F5344CB8AC3E}">
        <p14:creationId xmlns:p14="http://schemas.microsoft.com/office/powerpoint/2010/main" val="427812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Yes 2)Yes 3) Yes</a:t>
            </a:r>
          </a:p>
        </p:txBody>
      </p:sp>
      <p:sp>
        <p:nvSpPr>
          <p:cNvPr id="4" name="Slide Number Placeholder 3"/>
          <p:cNvSpPr>
            <a:spLocks noGrp="1"/>
          </p:cNvSpPr>
          <p:nvPr>
            <p:ph type="sldNum" sz="quarter" idx="10"/>
          </p:nvPr>
        </p:nvSpPr>
        <p:spPr/>
        <p:txBody>
          <a:bodyPr/>
          <a:lstStyle/>
          <a:p>
            <a:fld id="{6B9E4CA7-7173-4CD1-9EF7-0199FDC408F9}" type="slidenum">
              <a:rPr lang="en-GB" smtClean="0"/>
              <a:t>8</a:t>
            </a:fld>
            <a:endParaRPr lang="en-GB"/>
          </a:p>
        </p:txBody>
      </p:sp>
    </p:spTree>
    <p:extLst>
      <p:ext uri="{BB962C8B-B14F-4D97-AF65-F5344CB8AC3E}">
        <p14:creationId xmlns:p14="http://schemas.microsoft.com/office/powerpoint/2010/main" val="40215920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Yes  2) No  3)  No  4) No  5)  No</a:t>
            </a:r>
          </a:p>
        </p:txBody>
      </p:sp>
      <p:sp>
        <p:nvSpPr>
          <p:cNvPr id="4" name="Slide Number Placeholder 3"/>
          <p:cNvSpPr>
            <a:spLocks noGrp="1"/>
          </p:cNvSpPr>
          <p:nvPr>
            <p:ph type="sldNum" sz="quarter" idx="10"/>
          </p:nvPr>
        </p:nvSpPr>
        <p:spPr/>
        <p:txBody>
          <a:bodyPr/>
          <a:lstStyle/>
          <a:p>
            <a:fld id="{6B9E4CA7-7173-4CD1-9EF7-0199FDC408F9}" type="slidenum">
              <a:rPr lang="en-GB" smtClean="0"/>
              <a:t>10</a:t>
            </a:fld>
            <a:endParaRPr lang="en-GB"/>
          </a:p>
        </p:txBody>
      </p:sp>
    </p:spTree>
    <p:extLst>
      <p:ext uri="{BB962C8B-B14F-4D97-AF65-F5344CB8AC3E}">
        <p14:creationId xmlns:p14="http://schemas.microsoft.com/office/powerpoint/2010/main" val="25702931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a:t>
            </a:r>
            <a:r>
              <a:rPr lang="en-GB" dirty="0" smtClean="0"/>
              <a:t>drenched  </a:t>
            </a:r>
            <a:r>
              <a:rPr lang="en-GB" dirty="0"/>
              <a:t>2)  </a:t>
            </a:r>
            <a:r>
              <a:rPr lang="en-GB" dirty="0" smtClean="0"/>
              <a:t>identifies as  </a:t>
            </a:r>
            <a:r>
              <a:rPr lang="en-GB" dirty="0"/>
              <a:t>3)  self-possessed 4)  meteoric  5)  legislation  6) bathrooms 7) incensed</a:t>
            </a:r>
          </a:p>
        </p:txBody>
      </p:sp>
      <p:sp>
        <p:nvSpPr>
          <p:cNvPr id="4" name="Slide Number Placeholder 3"/>
          <p:cNvSpPr>
            <a:spLocks noGrp="1"/>
          </p:cNvSpPr>
          <p:nvPr>
            <p:ph type="sldNum" sz="quarter" idx="10"/>
          </p:nvPr>
        </p:nvSpPr>
        <p:spPr/>
        <p:txBody>
          <a:bodyPr/>
          <a:lstStyle/>
          <a:p>
            <a:fld id="{6B9E4CA7-7173-4CD1-9EF7-0199FDC408F9}" type="slidenum">
              <a:rPr lang="en-GB" smtClean="0"/>
              <a:t>14</a:t>
            </a:fld>
            <a:endParaRPr lang="en-GB"/>
          </a:p>
        </p:txBody>
      </p:sp>
    </p:spTree>
    <p:extLst>
      <p:ext uri="{BB962C8B-B14F-4D97-AF65-F5344CB8AC3E}">
        <p14:creationId xmlns:p14="http://schemas.microsoft.com/office/powerpoint/2010/main" val="1565933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D438ED9-97DA-46C2-8A49-BF622EB401E8}" type="datetimeFigureOut">
              <a:rPr lang="en-GB" smtClean="0"/>
              <a:t>27/11/2016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3055729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D438ED9-97DA-46C2-8A49-BF622EB401E8}" type="datetimeFigureOut">
              <a:rPr lang="en-GB" smtClean="0"/>
              <a:t>27/11/2016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2753032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D438ED9-97DA-46C2-8A49-BF622EB401E8}" type="datetimeFigureOut">
              <a:rPr lang="en-GB" smtClean="0"/>
              <a:t>27/11/2016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1610298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D438ED9-97DA-46C2-8A49-BF622EB401E8}" type="datetimeFigureOut">
              <a:rPr lang="en-GB" smtClean="0"/>
              <a:t>27/11/2016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1317541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D438ED9-97DA-46C2-8A49-BF622EB401E8}" type="datetimeFigureOut">
              <a:rPr lang="en-GB" smtClean="0"/>
              <a:t>27/11/2016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2173707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D438ED9-97DA-46C2-8A49-BF622EB401E8}" type="datetimeFigureOut">
              <a:rPr lang="en-GB" smtClean="0"/>
              <a:t>27/11/2016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395214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BD438ED9-97DA-46C2-8A49-BF622EB401E8}" type="datetimeFigureOut">
              <a:rPr lang="en-GB" smtClean="0"/>
              <a:t>27/11/2016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273145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D438ED9-97DA-46C2-8A49-BF622EB401E8}" type="datetimeFigureOut">
              <a:rPr lang="en-GB" smtClean="0"/>
              <a:t>27/11/2016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1873993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438ED9-97DA-46C2-8A49-BF622EB401E8}" type="datetimeFigureOut">
              <a:rPr lang="en-GB" smtClean="0"/>
              <a:t>27/11/2016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1203877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D438ED9-97DA-46C2-8A49-BF622EB401E8}" type="datetimeFigureOut">
              <a:rPr lang="en-GB" smtClean="0"/>
              <a:t>27/11/2016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2452525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D438ED9-97DA-46C2-8A49-BF622EB401E8}" type="datetimeFigureOut">
              <a:rPr lang="en-GB" smtClean="0"/>
              <a:t>27/11/2016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AA1DFA-513B-4317-8DF7-F4D8477B7CF2}" type="slidenum">
              <a:rPr lang="en-GB" smtClean="0"/>
              <a:t>‹#›</a:t>
            </a:fld>
            <a:endParaRPr lang="en-GB"/>
          </a:p>
        </p:txBody>
      </p:sp>
    </p:spTree>
    <p:extLst>
      <p:ext uri="{BB962C8B-B14F-4D97-AF65-F5344CB8AC3E}">
        <p14:creationId xmlns:p14="http://schemas.microsoft.com/office/powerpoint/2010/main" val="3070131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438ED9-97DA-46C2-8A49-BF622EB401E8}" type="datetimeFigureOut">
              <a:rPr lang="en-GB" smtClean="0"/>
              <a:t>27/11/2016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AA1DFA-513B-4317-8DF7-F4D8477B7CF2}" type="slidenum">
              <a:rPr lang="en-GB" smtClean="0"/>
              <a:t>‹#›</a:t>
            </a:fld>
            <a:endParaRPr lang="en-GB"/>
          </a:p>
        </p:txBody>
      </p:sp>
    </p:spTree>
    <p:extLst>
      <p:ext uri="{BB962C8B-B14F-4D97-AF65-F5344CB8AC3E}">
        <p14:creationId xmlns:p14="http://schemas.microsoft.com/office/powerpoint/2010/main" val="33847714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2060848"/>
            <a:ext cx="8930202" cy="2466176"/>
          </a:xfrm>
        </p:spPr>
        <p:txBody>
          <a:bodyPr>
            <a:noAutofit/>
          </a:bodyPr>
          <a:lstStyle/>
          <a:p>
            <a:r>
              <a:rPr lang="en-GB" sz="8600" b="1" dirty="0">
                <a:solidFill>
                  <a:srgbClr val="C00000"/>
                </a:solidFill>
              </a:rPr>
              <a:t>A very young activist</a:t>
            </a:r>
          </a:p>
        </p:txBody>
      </p:sp>
      <p:sp>
        <p:nvSpPr>
          <p:cNvPr id="3" name="Subtitle 2"/>
          <p:cNvSpPr>
            <a:spLocks noGrp="1"/>
          </p:cNvSpPr>
          <p:nvPr>
            <p:ph type="subTitle" idx="1"/>
          </p:nvPr>
        </p:nvSpPr>
        <p:spPr>
          <a:xfrm>
            <a:off x="323528" y="5085184"/>
            <a:ext cx="8352928" cy="1224136"/>
          </a:xfrm>
        </p:spPr>
        <p:txBody>
          <a:bodyPr>
            <a:normAutofit/>
          </a:bodyPr>
          <a:lstStyle/>
          <a:p>
            <a:pPr>
              <a:defRPr/>
            </a:pPr>
            <a:r>
              <a:rPr lang="en-GB" altLang="en-US" b="1" dirty="0">
                <a:solidFill>
                  <a:schemeClr val="accent6">
                    <a:lumMod val="50000"/>
                  </a:schemeClr>
                </a:solidFill>
              </a:rPr>
              <a:t> New Internationalist Easier English</a:t>
            </a:r>
          </a:p>
          <a:p>
            <a:pPr>
              <a:defRPr/>
            </a:pPr>
            <a:r>
              <a:rPr lang="en-GB" altLang="en-US" b="1" dirty="0">
                <a:solidFill>
                  <a:srgbClr val="00B050"/>
                </a:solidFill>
              </a:rPr>
              <a:t>Ready Intermediate Lesson</a:t>
            </a:r>
          </a:p>
          <a:p>
            <a:endParaRPr lang="en-GB"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43493"/>
            <a:ext cx="8415456"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0371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solidFill>
                  <a:srgbClr val="C00000"/>
                </a:solidFill>
              </a:rPr>
              <a:t>What do you think the answers are?</a:t>
            </a:r>
          </a:p>
        </p:txBody>
      </p:sp>
      <p:sp>
        <p:nvSpPr>
          <p:cNvPr id="3" name="Content Placeholder 2"/>
          <p:cNvSpPr>
            <a:spLocks noGrp="1"/>
          </p:cNvSpPr>
          <p:nvPr>
            <p:ph idx="1"/>
          </p:nvPr>
        </p:nvSpPr>
        <p:spPr>
          <a:xfrm>
            <a:off x="457200" y="908720"/>
            <a:ext cx="8229600" cy="5949280"/>
          </a:xfrm>
        </p:spPr>
        <p:txBody>
          <a:bodyPr>
            <a:normAutofit fontScale="92500" lnSpcReduction="20000"/>
          </a:bodyPr>
          <a:lstStyle/>
          <a:p>
            <a:pPr marL="0" indent="0">
              <a:buNone/>
            </a:pPr>
            <a:endParaRPr lang="en-GB" dirty="0"/>
          </a:p>
          <a:p>
            <a:pPr marL="0" indent="0">
              <a:buNone/>
            </a:pPr>
            <a:r>
              <a:rPr lang="en-GB" b="1" dirty="0"/>
              <a:t>1) Charlie’s family helped her a lot. Yes/no?</a:t>
            </a:r>
          </a:p>
          <a:p>
            <a:pPr marL="0" indent="0">
              <a:buNone/>
            </a:pPr>
            <a:r>
              <a:rPr lang="en-GB" b="1" dirty="0"/>
              <a:t>2) In Canada 50% of young people are homeless.</a:t>
            </a:r>
          </a:p>
          <a:p>
            <a:pPr marL="0" indent="0">
              <a:buNone/>
            </a:pPr>
            <a:r>
              <a:rPr lang="en-GB" b="1" dirty="0"/>
              <a:t>    Yes/no?</a:t>
            </a:r>
          </a:p>
          <a:p>
            <a:pPr marL="0" indent="0">
              <a:buNone/>
            </a:pPr>
            <a:r>
              <a:rPr lang="en-GB" b="1" dirty="0"/>
              <a:t>3) In </a:t>
            </a:r>
            <a:r>
              <a:rPr lang="en-GB" b="1" dirty="0" err="1"/>
              <a:t>Ottowa</a:t>
            </a:r>
            <a:r>
              <a:rPr lang="en-GB" b="1" dirty="0"/>
              <a:t> 50% of young people are LGBTQ.</a:t>
            </a:r>
          </a:p>
          <a:p>
            <a:pPr marL="0" indent="0">
              <a:buNone/>
            </a:pPr>
            <a:r>
              <a:rPr lang="en-GB" b="1" dirty="0"/>
              <a:t>    Yes/no?</a:t>
            </a:r>
          </a:p>
          <a:p>
            <a:pPr marL="0" indent="0">
              <a:buNone/>
            </a:pPr>
            <a:r>
              <a:rPr lang="en-GB" b="1" dirty="0"/>
              <a:t>4) Young LGBTQ people live on the streets in</a:t>
            </a:r>
          </a:p>
          <a:p>
            <a:pPr marL="0" indent="0">
              <a:buNone/>
            </a:pPr>
            <a:r>
              <a:rPr lang="en-GB" b="1" dirty="0"/>
              <a:t>    </a:t>
            </a:r>
            <a:r>
              <a:rPr lang="en-GB" b="1" dirty="0" err="1"/>
              <a:t>Ottowa</a:t>
            </a:r>
            <a:r>
              <a:rPr lang="en-GB" b="1" dirty="0"/>
              <a:t> because they have no families. Yes/no?</a:t>
            </a:r>
          </a:p>
          <a:p>
            <a:pPr marL="0" indent="0">
              <a:buNone/>
            </a:pPr>
            <a:r>
              <a:rPr lang="en-GB" b="1" dirty="0"/>
              <a:t>5) 43% of young LBGTQ people in </a:t>
            </a:r>
            <a:r>
              <a:rPr lang="en-GB" b="1" dirty="0" err="1"/>
              <a:t>Ottowa</a:t>
            </a:r>
            <a:endParaRPr lang="en-GB" b="1" dirty="0"/>
          </a:p>
          <a:p>
            <a:pPr marL="0" indent="0">
              <a:buNone/>
            </a:pPr>
            <a:r>
              <a:rPr lang="en-GB" b="1" dirty="0"/>
              <a:t>     commit suicide. Yes/no?</a:t>
            </a:r>
          </a:p>
          <a:p>
            <a:pPr marL="0" indent="0">
              <a:buNone/>
            </a:pPr>
            <a:endParaRPr lang="en-GB" dirty="0"/>
          </a:p>
          <a:p>
            <a:pPr marL="0" indent="0">
              <a:buNone/>
            </a:pPr>
            <a:r>
              <a:rPr lang="en-GB" b="1" dirty="0">
                <a:solidFill>
                  <a:srgbClr val="C00000"/>
                </a:solidFill>
              </a:rPr>
              <a:t>                      Now read and check:</a:t>
            </a:r>
          </a:p>
          <a:p>
            <a:endParaRPr lang="en-GB" dirty="0"/>
          </a:p>
        </p:txBody>
      </p:sp>
    </p:spTree>
    <p:extLst>
      <p:ext uri="{BB962C8B-B14F-4D97-AF65-F5344CB8AC3E}">
        <p14:creationId xmlns:p14="http://schemas.microsoft.com/office/powerpoint/2010/main" val="818315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517" y="-53965"/>
            <a:ext cx="8964488" cy="6986528"/>
          </a:xfrm>
          <a:prstGeom prst="rect">
            <a:avLst/>
          </a:prstGeom>
        </p:spPr>
        <p:txBody>
          <a:bodyPr wrap="square">
            <a:spAutoFit/>
          </a:bodyPr>
          <a:lstStyle/>
          <a:p>
            <a:r>
              <a:rPr lang="en-GB" sz="2800" b="1" dirty="0"/>
              <a:t>But Charlie knows she can only do this work with the help of her family. </a:t>
            </a:r>
          </a:p>
          <a:p>
            <a:r>
              <a:rPr lang="en-GB" sz="2800" b="1" dirty="0"/>
              <a:t>‘We didn’t want to be our child’s first bullies,’ says her mother, Anne. Charlie felt bullied at her primary school and in her rural community. So the family moved to Ottawa. There they found a school which accepted Charlie and she did really well there. Her mother is now busy taking Charlie from Girl Guides to hip-hop dance to skateboarding and to camping. In Ottawa half of all homeless young people are LGBTQ. And they live on the streets because their families do not accept them. Charlie understands these terrible statistics very well. </a:t>
            </a:r>
          </a:p>
          <a:p>
            <a:r>
              <a:rPr lang="en-GB" sz="2800" b="1" dirty="0"/>
              <a:t>‘Forty-three per cent of young transgender people in Ottawa think about suicide,’ she says. ‘I am one of the lucky ones. Today I speak for all the people who feel they cannot speak.’ </a:t>
            </a:r>
          </a:p>
        </p:txBody>
      </p:sp>
    </p:spTree>
    <p:extLst>
      <p:ext uri="{BB962C8B-B14F-4D97-AF65-F5344CB8AC3E}">
        <p14:creationId xmlns:p14="http://schemas.microsoft.com/office/powerpoint/2010/main" val="9092333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C00000"/>
                </a:solidFill>
              </a:rPr>
              <a:t>What do you think now?</a:t>
            </a:r>
            <a:endParaRPr lang="en-GB" dirty="0"/>
          </a:p>
        </p:txBody>
      </p:sp>
      <p:sp>
        <p:nvSpPr>
          <p:cNvPr id="3" name="Content Placeholder 2"/>
          <p:cNvSpPr>
            <a:spLocks noGrp="1"/>
          </p:cNvSpPr>
          <p:nvPr>
            <p:ph idx="1"/>
          </p:nvPr>
        </p:nvSpPr>
        <p:spPr/>
        <p:txBody>
          <a:bodyPr>
            <a:normAutofit fontScale="92500" lnSpcReduction="10000"/>
          </a:bodyPr>
          <a:lstStyle/>
          <a:p>
            <a:pPr marL="0" indent="0">
              <a:buNone/>
            </a:pPr>
            <a:r>
              <a:rPr lang="en-GB" sz="5400" b="1" dirty="0"/>
              <a:t>1) Is it </a:t>
            </a:r>
            <a:r>
              <a:rPr lang="en-GB" sz="5400" b="1" dirty="0" smtClean="0"/>
              <a:t>OK </a:t>
            </a:r>
            <a:r>
              <a:rPr lang="en-GB" sz="5400" b="1" dirty="0"/>
              <a:t>for a transgender girl to use male public toilets?</a:t>
            </a:r>
          </a:p>
          <a:p>
            <a:pPr marL="0" indent="0">
              <a:buNone/>
            </a:pPr>
            <a:endParaRPr lang="en-GB" sz="5400" b="1" dirty="0"/>
          </a:p>
          <a:p>
            <a:pPr marL="0" indent="0">
              <a:buNone/>
            </a:pPr>
            <a:r>
              <a:rPr lang="en-GB" sz="5400" b="1" dirty="0"/>
              <a:t>2) Is it </a:t>
            </a:r>
            <a:r>
              <a:rPr lang="en-GB" sz="5400" b="1" dirty="0" smtClean="0"/>
              <a:t>OK </a:t>
            </a:r>
            <a:r>
              <a:rPr lang="en-GB" sz="5400" b="1" dirty="0"/>
              <a:t>for a transgender boy to use female public toilets?</a:t>
            </a:r>
          </a:p>
          <a:p>
            <a:pPr marL="0" indent="0">
              <a:buNone/>
            </a:pPr>
            <a:endParaRPr lang="en-GB" dirty="0"/>
          </a:p>
        </p:txBody>
      </p:sp>
    </p:spTree>
    <p:extLst>
      <p:ext uri="{BB962C8B-B14F-4D97-AF65-F5344CB8AC3E}">
        <p14:creationId xmlns:p14="http://schemas.microsoft.com/office/powerpoint/2010/main" val="7223234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
            </a:r>
            <a:br>
              <a:rPr lang="en-GB" dirty="0"/>
            </a:br>
            <a:endParaRPr lang="en-GB" dirty="0"/>
          </a:p>
        </p:txBody>
      </p:sp>
      <p:sp>
        <p:nvSpPr>
          <p:cNvPr id="3" name="Content Placeholder 2"/>
          <p:cNvSpPr>
            <a:spLocks noGrp="1"/>
          </p:cNvSpPr>
          <p:nvPr>
            <p:ph idx="1"/>
          </p:nvPr>
        </p:nvSpPr>
        <p:spPr>
          <a:xfrm>
            <a:off x="457200" y="1772816"/>
            <a:ext cx="8229600" cy="4353347"/>
          </a:xfrm>
        </p:spPr>
        <p:txBody>
          <a:bodyPr>
            <a:normAutofit fontScale="92500" lnSpcReduction="10000"/>
          </a:bodyPr>
          <a:lstStyle/>
          <a:p>
            <a:pPr marL="0" indent="0">
              <a:buNone/>
            </a:pPr>
            <a:endParaRPr lang="en-GB" b="1" dirty="0">
              <a:solidFill>
                <a:srgbClr val="C00000"/>
              </a:solidFill>
            </a:endParaRPr>
          </a:p>
          <a:p>
            <a:pPr marL="0" indent="0">
              <a:buNone/>
            </a:pPr>
            <a:r>
              <a:rPr lang="en-GB" sz="5400" b="1" dirty="0">
                <a:solidFill>
                  <a:srgbClr val="C00000"/>
                </a:solidFill>
              </a:rPr>
              <a:t>Write a tweet (not more than 140 characters) </a:t>
            </a:r>
            <a:r>
              <a:rPr lang="en-GB" sz="5400" dirty="0"/>
              <a:t>to</a:t>
            </a:r>
            <a:r>
              <a:rPr lang="en-GB" sz="5400" b="1" dirty="0">
                <a:solidFill>
                  <a:srgbClr val="C00000"/>
                </a:solidFill>
              </a:rPr>
              <a:t> </a:t>
            </a:r>
            <a:r>
              <a:rPr lang="en-GB" sz="5400" dirty="0" smtClean="0"/>
              <a:t>support the idea that transgender </a:t>
            </a:r>
            <a:r>
              <a:rPr lang="en-GB" sz="5400" dirty="0"/>
              <a:t>people </a:t>
            </a:r>
            <a:r>
              <a:rPr lang="en-GB" sz="5400" dirty="0" smtClean="0"/>
              <a:t>can choose to use the public toilet they want to.</a:t>
            </a:r>
            <a:endParaRPr lang="en-GB" sz="5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46945"/>
            <a:ext cx="3340273" cy="22235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70143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3384376"/>
          </a:xfrm>
        </p:spPr>
        <p:txBody>
          <a:bodyPr>
            <a:normAutofit fontScale="90000"/>
          </a:bodyPr>
          <a:lstStyle/>
          <a:p>
            <a:pPr marL="0" indent="0"/>
            <a:r>
              <a:rPr lang="en-GB" b="1" dirty="0">
                <a:solidFill>
                  <a:srgbClr val="C00000"/>
                </a:solidFill>
              </a:rPr>
              <a:t/>
            </a:r>
            <a:br>
              <a:rPr lang="en-GB" b="1" dirty="0">
                <a:solidFill>
                  <a:srgbClr val="C00000"/>
                </a:solidFill>
              </a:rPr>
            </a:br>
            <a:r>
              <a:rPr lang="en-GB" b="1" dirty="0">
                <a:solidFill>
                  <a:srgbClr val="C00000"/>
                </a:solidFill>
              </a:rPr>
              <a:t>Homework</a:t>
            </a:r>
            <a:br>
              <a:rPr lang="en-GB" b="1" dirty="0">
                <a:solidFill>
                  <a:srgbClr val="C00000"/>
                </a:solidFill>
              </a:rPr>
            </a:br>
            <a:r>
              <a:rPr lang="en-GB" sz="3600" b="1" dirty="0">
                <a:solidFill>
                  <a:srgbClr val="C00000"/>
                </a:solidFill>
              </a:rPr>
              <a:t>Now read the original article:</a:t>
            </a:r>
            <a:br>
              <a:rPr lang="en-GB" sz="3600" b="1" dirty="0">
                <a:solidFill>
                  <a:srgbClr val="C00000"/>
                </a:solidFill>
              </a:rPr>
            </a:br>
            <a:r>
              <a:rPr lang="en-GB" sz="3600" b="1" dirty="0">
                <a:solidFill>
                  <a:srgbClr val="0070C0"/>
                </a:solidFill>
              </a:rPr>
              <a:t>https://www.newint.org/columns/makingwaves/2016/11/01/making-waves-charlie-lowthian-rickert/</a:t>
            </a:r>
            <a:br>
              <a:rPr lang="en-GB" sz="3600" b="1" dirty="0">
                <a:solidFill>
                  <a:srgbClr val="0070C0"/>
                </a:solidFill>
              </a:rPr>
            </a:br>
            <a:r>
              <a:rPr lang="en-GB" b="1" dirty="0">
                <a:solidFill>
                  <a:srgbClr val="C00000"/>
                </a:solidFill>
              </a:rPr>
              <a:t/>
            </a:r>
            <a:br>
              <a:rPr lang="en-GB" b="1" dirty="0">
                <a:solidFill>
                  <a:srgbClr val="C00000"/>
                </a:solidFill>
              </a:rPr>
            </a:br>
            <a:endParaRPr lang="en-GB" dirty="0"/>
          </a:p>
        </p:txBody>
      </p:sp>
      <p:sp>
        <p:nvSpPr>
          <p:cNvPr id="3" name="Content Placeholder 2"/>
          <p:cNvSpPr>
            <a:spLocks noGrp="1"/>
          </p:cNvSpPr>
          <p:nvPr>
            <p:ph idx="1"/>
          </p:nvPr>
        </p:nvSpPr>
        <p:spPr>
          <a:xfrm>
            <a:off x="457200" y="2132856"/>
            <a:ext cx="8229600" cy="3993307"/>
          </a:xfrm>
        </p:spPr>
        <p:txBody>
          <a:bodyPr>
            <a:normAutofit fontScale="70000" lnSpcReduction="20000"/>
          </a:bodyPr>
          <a:lstStyle/>
          <a:p>
            <a:pPr marL="0" indent="0">
              <a:buNone/>
            </a:pPr>
            <a:endParaRPr lang="en-GB" dirty="0">
              <a:solidFill>
                <a:srgbClr val="C00000"/>
              </a:solidFill>
            </a:endParaRPr>
          </a:p>
          <a:p>
            <a:pPr marL="0" indent="0">
              <a:buNone/>
            </a:pPr>
            <a:endParaRPr lang="en-GB" b="1" dirty="0">
              <a:solidFill>
                <a:srgbClr val="C00000"/>
              </a:solidFill>
            </a:endParaRPr>
          </a:p>
          <a:p>
            <a:pPr marL="0" indent="0">
              <a:buNone/>
            </a:pPr>
            <a:endParaRPr lang="en-GB" b="1" dirty="0">
              <a:solidFill>
                <a:srgbClr val="C00000"/>
              </a:solidFill>
            </a:endParaRPr>
          </a:p>
          <a:p>
            <a:pPr marL="0" indent="0">
              <a:buNone/>
            </a:pPr>
            <a:r>
              <a:rPr lang="en-GB" sz="3400" b="1" dirty="0">
                <a:solidFill>
                  <a:srgbClr val="C00000"/>
                </a:solidFill>
              </a:rPr>
              <a:t>Find words in the original article which mean:</a:t>
            </a:r>
          </a:p>
          <a:p>
            <a:pPr marL="514350" indent="-514350">
              <a:buAutoNum type="arabicParenR"/>
            </a:pPr>
            <a:r>
              <a:rPr lang="en-GB" sz="3400" b="1" dirty="0"/>
              <a:t>very wet</a:t>
            </a:r>
          </a:p>
          <a:p>
            <a:pPr marL="514350" indent="-514350">
              <a:buAutoNum type="arabicParenR"/>
            </a:pPr>
            <a:r>
              <a:rPr lang="en-GB" sz="3400" b="1" dirty="0"/>
              <a:t>sees herself as</a:t>
            </a:r>
          </a:p>
          <a:p>
            <a:pPr marL="514350" indent="-514350">
              <a:buAutoNum type="arabicParenR"/>
            </a:pPr>
            <a:r>
              <a:rPr lang="en-GB" sz="3400" b="1" dirty="0"/>
              <a:t>very confident</a:t>
            </a:r>
          </a:p>
          <a:p>
            <a:pPr marL="514350" indent="-514350">
              <a:buAutoNum type="arabicParenR"/>
            </a:pPr>
            <a:r>
              <a:rPr lang="en-GB" sz="3400" b="1" dirty="0"/>
              <a:t>very fast</a:t>
            </a:r>
          </a:p>
          <a:p>
            <a:pPr marL="514350" indent="-514350">
              <a:buAutoNum type="arabicParenR"/>
            </a:pPr>
            <a:r>
              <a:rPr lang="en-GB" sz="3400" b="1" dirty="0"/>
              <a:t>making laws</a:t>
            </a:r>
          </a:p>
          <a:p>
            <a:pPr marL="514350" indent="-514350">
              <a:buAutoNum type="arabicParenR"/>
            </a:pPr>
            <a:r>
              <a:rPr lang="en-GB" sz="3400" b="1" dirty="0"/>
              <a:t>the American English word for “toilets”</a:t>
            </a:r>
          </a:p>
          <a:p>
            <a:pPr marL="514350" indent="-514350">
              <a:buAutoNum type="arabicParenR"/>
            </a:pPr>
            <a:r>
              <a:rPr lang="en-GB" sz="3400" b="1" dirty="0"/>
              <a:t>very angry</a:t>
            </a:r>
          </a:p>
          <a:p>
            <a:pPr marL="514350" indent="-514350">
              <a:buAutoNum type="arabicParenR"/>
            </a:pPr>
            <a:endParaRPr lang="en-GB" b="1" dirty="0">
              <a:solidFill>
                <a:srgbClr val="C00000"/>
              </a:solidFill>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4208" y="3596658"/>
            <a:ext cx="2402582" cy="159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2491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8800" b="1" dirty="0">
                <a:solidFill>
                  <a:srgbClr val="C00000"/>
                </a:solidFill>
              </a:rPr>
              <a:t>This lesson:</a:t>
            </a:r>
          </a:p>
        </p:txBody>
      </p:sp>
      <p:sp>
        <p:nvSpPr>
          <p:cNvPr id="3" name="Content Placeholder 2"/>
          <p:cNvSpPr>
            <a:spLocks noGrp="1"/>
          </p:cNvSpPr>
          <p:nvPr>
            <p:ph idx="1"/>
          </p:nvPr>
        </p:nvSpPr>
        <p:spPr>
          <a:xfrm>
            <a:off x="251520" y="1600200"/>
            <a:ext cx="8677126" cy="4997152"/>
          </a:xfrm>
        </p:spPr>
        <p:txBody>
          <a:bodyPr>
            <a:noAutofit/>
          </a:bodyPr>
          <a:lstStyle/>
          <a:p>
            <a:pPr marL="0" indent="0">
              <a:buNone/>
            </a:pPr>
            <a:endParaRPr lang="en-GB" sz="5400" b="1" dirty="0"/>
          </a:p>
          <a:p>
            <a:r>
              <a:rPr lang="en-GB" sz="5400" b="1" dirty="0">
                <a:solidFill>
                  <a:srgbClr val="C00000"/>
                </a:solidFill>
              </a:rPr>
              <a:t>Vocabulary</a:t>
            </a:r>
          </a:p>
          <a:p>
            <a:r>
              <a:rPr lang="en-GB" sz="5400" b="1" dirty="0">
                <a:solidFill>
                  <a:srgbClr val="C00000"/>
                </a:solidFill>
              </a:rPr>
              <a:t>Reading</a:t>
            </a:r>
          </a:p>
          <a:p>
            <a:r>
              <a:rPr lang="en-GB" sz="5400" b="1" dirty="0">
                <a:solidFill>
                  <a:srgbClr val="C00000"/>
                </a:solidFill>
              </a:rPr>
              <a:t>Writing</a:t>
            </a:r>
          </a:p>
        </p:txBody>
      </p:sp>
      <p:pic>
        <p:nvPicPr>
          <p:cNvPr id="4" name="Picture 3"/>
          <p:cNvPicPr>
            <a:picLocks noChangeAspect="1"/>
          </p:cNvPicPr>
          <p:nvPr/>
        </p:nvPicPr>
        <p:blipFill>
          <a:blip r:embed="rId3"/>
          <a:stretch>
            <a:fillRect/>
          </a:stretch>
        </p:blipFill>
        <p:spPr>
          <a:xfrm>
            <a:off x="4427984" y="1619098"/>
            <a:ext cx="4230607" cy="2818014"/>
          </a:xfrm>
          <a:prstGeom prst="rect">
            <a:avLst/>
          </a:prstGeom>
        </p:spPr>
      </p:pic>
    </p:spTree>
    <p:extLst>
      <p:ext uri="{BB962C8B-B14F-4D97-AF65-F5344CB8AC3E}">
        <p14:creationId xmlns:p14="http://schemas.microsoft.com/office/powerpoint/2010/main" val="700403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866330"/>
          </a:xfrm>
        </p:spPr>
        <p:txBody>
          <a:bodyPr>
            <a:normAutofit fontScale="90000"/>
          </a:bodyPr>
          <a:lstStyle/>
          <a:p>
            <a:r>
              <a:rPr lang="en-GB" b="1" dirty="0">
                <a:solidFill>
                  <a:srgbClr val="C00000"/>
                </a:solidFill>
              </a:rPr>
              <a:t>What do you think?</a:t>
            </a:r>
            <a:r>
              <a:rPr lang="en-GB" dirty="0"/>
              <a:t/>
            </a:r>
            <a:br>
              <a:rPr lang="en-GB" dirty="0"/>
            </a:br>
            <a:r>
              <a:rPr lang="en-GB" dirty="0"/>
              <a:t>1) How old is the person in the car?</a:t>
            </a:r>
            <a:br>
              <a:rPr lang="en-GB" dirty="0"/>
            </a:br>
            <a:r>
              <a:rPr lang="en-GB" dirty="0"/>
              <a:t>2) Why is the person in the car?</a:t>
            </a:r>
            <a:br>
              <a:rPr lang="en-GB" dirty="0"/>
            </a:br>
            <a:r>
              <a:rPr lang="en-GB" dirty="0"/>
              <a:t>3) Which country is this?</a:t>
            </a:r>
            <a:br>
              <a:rPr lang="en-GB" dirty="0"/>
            </a:br>
            <a:r>
              <a:rPr lang="en-GB" dirty="0"/>
              <a:t>4) Is the person a girl or a boy?</a:t>
            </a:r>
          </a:p>
        </p:txBody>
      </p:sp>
      <p:pic>
        <p:nvPicPr>
          <p:cNvPr id="4" name="Content Placeholder 3"/>
          <p:cNvPicPr>
            <a:picLocks noGrp="1" noChangeAspect="1"/>
          </p:cNvPicPr>
          <p:nvPr>
            <p:ph idx="1"/>
          </p:nvPr>
        </p:nvPicPr>
        <p:blipFill>
          <a:blip r:embed="rId3"/>
          <a:stretch>
            <a:fillRect/>
          </a:stretch>
        </p:blipFill>
        <p:spPr>
          <a:xfrm>
            <a:off x="1906923" y="3305974"/>
            <a:ext cx="5113350" cy="3406011"/>
          </a:xfrm>
          <a:prstGeom prst="rect">
            <a:avLst/>
          </a:prstGeom>
        </p:spPr>
      </p:pic>
    </p:spTree>
    <p:extLst>
      <p:ext uri="{BB962C8B-B14F-4D97-AF65-F5344CB8AC3E}">
        <p14:creationId xmlns:p14="http://schemas.microsoft.com/office/powerpoint/2010/main" val="1269586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864096"/>
          </a:xfrm>
        </p:spPr>
        <p:txBody>
          <a:bodyPr>
            <a:normAutofit fontScale="90000"/>
          </a:bodyPr>
          <a:lstStyle/>
          <a:p>
            <a:r>
              <a:rPr lang="en-GB" sz="4800" b="1" dirty="0">
                <a:solidFill>
                  <a:srgbClr val="C00000"/>
                </a:solidFill>
              </a:rPr>
              <a:t>Now read and check your answers:</a:t>
            </a:r>
            <a:br>
              <a:rPr lang="en-GB" sz="4800" b="1" dirty="0">
                <a:solidFill>
                  <a:srgbClr val="C00000"/>
                </a:solidFill>
              </a:rPr>
            </a:br>
            <a:endParaRPr lang="en-GB" sz="4800" b="1" dirty="0">
              <a:solidFill>
                <a:srgbClr val="C00000"/>
              </a:solidFill>
            </a:endParaRPr>
          </a:p>
        </p:txBody>
      </p:sp>
      <p:sp>
        <p:nvSpPr>
          <p:cNvPr id="3" name="Content Placeholder 2"/>
          <p:cNvSpPr>
            <a:spLocks noGrp="1"/>
          </p:cNvSpPr>
          <p:nvPr>
            <p:ph idx="1"/>
          </p:nvPr>
        </p:nvSpPr>
        <p:spPr>
          <a:xfrm>
            <a:off x="107504" y="1052736"/>
            <a:ext cx="8928992" cy="5544616"/>
          </a:xfrm>
        </p:spPr>
        <p:txBody>
          <a:bodyPr>
            <a:normAutofit/>
          </a:bodyPr>
          <a:lstStyle/>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sp>
        <p:nvSpPr>
          <p:cNvPr id="4" name="Rectangle 3"/>
          <p:cNvSpPr/>
          <p:nvPr/>
        </p:nvSpPr>
        <p:spPr>
          <a:xfrm>
            <a:off x="899592" y="908720"/>
            <a:ext cx="6768752" cy="5509200"/>
          </a:xfrm>
          <a:prstGeom prst="rect">
            <a:avLst/>
          </a:prstGeom>
        </p:spPr>
        <p:txBody>
          <a:bodyPr wrap="square">
            <a:spAutoFit/>
          </a:bodyPr>
          <a:lstStyle/>
          <a:p>
            <a:r>
              <a:rPr lang="en-GB" sz="3200" b="1" dirty="0"/>
              <a:t>Charlie </a:t>
            </a:r>
            <a:r>
              <a:rPr lang="en-GB" sz="3200" b="1" dirty="0" err="1"/>
              <a:t>Lowthian-Rickert</a:t>
            </a:r>
            <a:r>
              <a:rPr lang="en-GB" sz="3200" b="1" dirty="0"/>
              <a:t> stands in an open red car. She is wet from the rain. And she leads the 2016 Ottawa Pride Parade. She waves to the crowds. They shout ‘We love you, Charlie!’. </a:t>
            </a:r>
          </a:p>
          <a:p>
            <a:endParaRPr lang="en-GB" sz="3200" b="1" dirty="0"/>
          </a:p>
          <a:p>
            <a:r>
              <a:rPr lang="en-GB" sz="3200" b="1" dirty="0"/>
              <a:t>She wears a blue dress and she looks very much a young girl. She sees herself as a girl but Charlie was born a boy. And at the age of 10 she is already a transgender activist.</a:t>
            </a:r>
          </a:p>
        </p:txBody>
      </p:sp>
    </p:spTree>
    <p:extLst>
      <p:ext uri="{BB962C8B-B14F-4D97-AF65-F5344CB8AC3E}">
        <p14:creationId xmlns:p14="http://schemas.microsoft.com/office/powerpoint/2010/main" val="8849266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74638"/>
            <a:ext cx="8928992" cy="1354162"/>
          </a:xfrm>
        </p:spPr>
        <p:txBody>
          <a:bodyPr>
            <a:noAutofit/>
          </a:bodyPr>
          <a:lstStyle/>
          <a:p>
            <a:r>
              <a:rPr lang="en-GB" sz="4200" b="1" dirty="0">
                <a:solidFill>
                  <a:srgbClr val="C00000"/>
                </a:solidFill>
              </a:rPr>
              <a:t>Do you know what these words mean? </a:t>
            </a:r>
            <a:r>
              <a:rPr lang="en-GB" b="1" dirty="0">
                <a:solidFill>
                  <a:srgbClr val="C00000"/>
                </a:solidFill>
              </a:rPr>
              <a:t>Discuss or look them up:</a:t>
            </a:r>
          </a:p>
        </p:txBody>
      </p:sp>
      <p:sp>
        <p:nvSpPr>
          <p:cNvPr id="4" name="Content Placeholder 3"/>
          <p:cNvSpPr>
            <a:spLocks noGrp="1"/>
          </p:cNvSpPr>
          <p:nvPr>
            <p:ph sz="half" idx="1"/>
          </p:nvPr>
        </p:nvSpPr>
        <p:spPr>
          <a:xfrm>
            <a:off x="457200" y="1844824"/>
            <a:ext cx="4038600" cy="4608512"/>
          </a:xfrm>
        </p:spPr>
        <p:txBody>
          <a:bodyPr>
            <a:normAutofit fontScale="92500" lnSpcReduction="20000"/>
          </a:bodyPr>
          <a:lstStyle/>
          <a:p>
            <a:r>
              <a:rPr lang="en-GB" sz="4800" b="1" dirty="0"/>
              <a:t>gender</a:t>
            </a:r>
          </a:p>
          <a:p>
            <a:r>
              <a:rPr lang="en-GB" sz="4800" b="1" dirty="0"/>
              <a:t>an activist</a:t>
            </a:r>
          </a:p>
          <a:p>
            <a:r>
              <a:rPr lang="en-GB" sz="4800" b="1" dirty="0"/>
              <a:t>transgender people</a:t>
            </a:r>
          </a:p>
          <a:p>
            <a:r>
              <a:rPr lang="en-GB" sz="4800" b="1" dirty="0"/>
              <a:t>LGBTQ</a:t>
            </a:r>
          </a:p>
          <a:p>
            <a:r>
              <a:rPr lang="en-GB" sz="4800" b="1" dirty="0"/>
              <a:t>a parade</a:t>
            </a:r>
          </a:p>
          <a:p>
            <a:r>
              <a:rPr lang="en-GB" sz="4800" b="1" dirty="0"/>
              <a:t>confident</a:t>
            </a:r>
          </a:p>
        </p:txBody>
      </p:sp>
      <p:sp>
        <p:nvSpPr>
          <p:cNvPr id="5" name="Content Placeholder 4"/>
          <p:cNvSpPr>
            <a:spLocks noGrp="1"/>
          </p:cNvSpPr>
          <p:nvPr>
            <p:ph sz="half" idx="2"/>
          </p:nvPr>
        </p:nvSpPr>
        <p:spPr>
          <a:xfrm>
            <a:off x="4283968" y="2060848"/>
            <a:ext cx="4402832" cy="4536504"/>
          </a:xfrm>
        </p:spPr>
        <p:txBody>
          <a:bodyPr>
            <a:normAutofit fontScale="92500" lnSpcReduction="20000"/>
          </a:bodyPr>
          <a:lstStyle/>
          <a:p>
            <a:r>
              <a:rPr lang="en-GB" sz="4800" b="1" dirty="0"/>
              <a:t>protect</a:t>
            </a:r>
          </a:p>
          <a:p>
            <a:r>
              <a:rPr lang="en-GB" sz="4800" b="1" dirty="0"/>
              <a:t>discrimination</a:t>
            </a:r>
          </a:p>
          <a:p>
            <a:r>
              <a:rPr lang="en-GB" sz="4800" b="1" dirty="0"/>
              <a:t>a representative</a:t>
            </a:r>
          </a:p>
          <a:p>
            <a:r>
              <a:rPr lang="en-GB" sz="4800" b="1" dirty="0"/>
              <a:t>wise</a:t>
            </a:r>
          </a:p>
          <a:p>
            <a:r>
              <a:rPr lang="en-GB" sz="4800" b="1" dirty="0"/>
              <a:t>a bully</a:t>
            </a:r>
          </a:p>
        </p:txBody>
      </p:sp>
    </p:spTree>
    <p:extLst>
      <p:ext uri="{BB962C8B-B14F-4D97-AF65-F5344CB8AC3E}">
        <p14:creationId xmlns:p14="http://schemas.microsoft.com/office/powerpoint/2010/main" val="4116184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2458616" cy="864096"/>
          </a:xfrm>
        </p:spPr>
        <p:txBody>
          <a:bodyPr>
            <a:normAutofit/>
          </a:bodyPr>
          <a:lstStyle/>
          <a:p>
            <a:r>
              <a:rPr lang="en-GB" b="1" dirty="0">
                <a:solidFill>
                  <a:srgbClr val="C00000"/>
                </a:solidFill>
              </a:rPr>
              <a:t>Match:</a:t>
            </a:r>
          </a:p>
        </p:txBody>
      </p:sp>
      <p:sp>
        <p:nvSpPr>
          <p:cNvPr id="4" name="Content Placeholder 3"/>
          <p:cNvSpPr>
            <a:spLocks noGrp="1"/>
          </p:cNvSpPr>
          <p:nvPr>
            <p:ph sz="half" idx="1"/>
          </p:nvPr>
        </p:nvSpPr>
        <p:spPr>
          <a:xfrm>
            <a:off x="0" y="980728"/>
            <a:ext cx="3131840" cy="5688632"/>
          </a:xfrm>
        </p:spPr>
        <p:txBody>
          <a:bodyPr>
            <a:normAutofit fontScale="85000" lnSpcReduction="20000"/>
          </a:bodyPr>
          <a:lstStyle/>
          <a:p>
            <a:pPr marL="0" indent="0">
              <a:buNone/>
            </a:pPr>
            <a:r>
              <a:rPr lang="en-GB" sz="3200" b="1" dirty="0">
                <a:solidFill>
                  <a:srgbClr val="C00000"/>
                </a:solidFill>
              </a:rPr>
              <a:t>1) gender</a:t>
            </a:r>
          </a:p>
          <a:p>
            <a:pPr marL="0" indent="0">
              <a:buNone/>
            </a:pPr>
            <a:r>
              <a:rPr lang="en-GB" sz="3200" b="1" dirty="0">
                <a:solidFill>
                  <a:srgbClr val="C00000"/>
                </a:solidFill>
              </a:rPr>
              <a:t>2) an activist</a:t>
            </a:r>
          </a:p>
          <a:p>
            <a:pPr marL="0" indent="0">
              <a:buNone/>
            </a:pPr>
            <a:r>
              <a:rPr lang="en-GB" sz="3200" b="1" dirty="0">
                <a:solidFill>
                  <a:srgbClr val="C00000"/>
                </a:solidFill>
              </a:rPr>
              <a:t>3) a transgender person</a:t>
            </a:r>
          </a:p>
          <a:p>
            <a:pPr marL="0" indent="0">
              <a:buNone/>
            </a:pPr>
            <a:r>
              <a:rPr lang="en-GB" sz="3200" b="1" dirty="0">
                <a:solidFill>
                  <a:srgbClr val="C00000"/>
                </a:solidFill>
              </a:rPr>
              <a:t>4) a parade</a:t>
            </a:r>
          </a:p>
          <a:p>
            <a:pPr marL="0" indent="0">
              <a:buNone/>
            </a:pPr>
            <a:r>
              <a:rPr lang="en-GB" sz="3200" b="1" dirty="0">
                <a:solidFill>
                  <a:srgbClr val="C00000"/>
                </a:solidFill>
              </a:rPr>
              <a:t>5) LGBTQ</a:t>
            </a:r>
          </a:p>
          <a:p>
            <a:pPr marL="0" indent="0">
              <a:buNone/>
            </a:pPr>
            <a:r>
              <a:rPr lang="en-GB" sz="3200" b="1" dirty="0">
                <a:solidFill>
                  <a:srgbClr val="C00000"/>
                </a:solidFill>
              </a:rPr>
              <a:t>6) confident</a:t>
            </a:r>
          </a:p>
          <a:p>
            <a:pPr marL="0" indent="0">
              <a:buNone/>
            </a:pPr>
            <a:r>
              <a:rPr lang="en-GB" sz="3200" b="1" dirty="0">
                <a:solidFill>
                  <a:srgbClr val="C00000"/>
                </a:solidFill>
              </a:rPr>
              <a:t>7) to protect</a:t>
            </a:r>
            <a:endParaRPr lang="en-GB" sz="2200" b="1" i="1" dirty="0">
              <a:solidFill>
                <a:srgbClr val="C00000"/>
              </a:solidFill>
            </a:endParaRPr>
          </a:p>
          <a:p>
            <a:pPr marL="0" indent="0">
              <a:buNone/>
            </a:pPr>
            <a:r>
              <a:rPr lang="en-GB" sz="3200" b="1" dirty="0">
                <a:solidFill>
                  <a:srgbClr val="C00000"/>
                </a:solidFill>
              </a:rPr>
              <a:t>8) discrimination</a:t>
            </a:r>
            <a:endParaRPr lang="en-GB" sz="2600" b="1" i="1" dirty="0">
              <a:solidFill>
                <a:srgbClr val="C00000"/>
              </a:solidFill>
            </a:endParaRPr>
          </a:p>
          <a:p>
            <a:pPr marL="0" indent="0">
              <a:buNone/>
            </a:pPr>
            <a:r>
              <a:rPr lang="en-GB" sz="3200" b="1" dirty="0">
                <a:solidFill>
                  <a:srgbClr val="C00000"/>
                </a:solidFill>
              </a:rPr>
              <a:t>9) a representative</a:t>
            </a:r>
          </a:p>
          <a:p>
            <a:pPr marL="0" indent="0">
              <a:buNone/>
            </a:pPr>
            <a:r>
              <a:rPr lang="en-GB" sz="3200" b="1" dirty="0">
                <a:solidFill>
                  <a:srgbClr val="C00000"/>
                </a:solidFill>
              </a:rPr>
              <a:t>10) wise</a:t>
            </a:r>
          </a:p>
          <a:p>
            <a:pPr marL="0" indent="0">
              <a:buNone/>
            </a:pPr>
            <a:r>
              <a:rPr lang="en-GB" sz="3200" b="1" dirty="0">
                <a:solidFill>
                  <a:srgbClr val="C00000"/>
                </a:solidFill>
              </a:rPr>
              <a:t>11) a bully</a:t>
            </a:r>
          </a:p>
          <a:p>
            <a:pPr marL="0" indent="0">
              <a:buNone/>
            </a:pPr>
            <a:endParaRPr lang="en-GB" dirty="0"/>
          </a:p>
          <a:p>
            <a:pPr marL="0" indent="0">
              <a:buNone/>
            </a:pPr>
            <a:endParaRPr lang="en-GB" dirty="0"/>
          </a:p>
        </p:txBody>
      </p:sp>
      <p:sp>
        <p:nvSpPr>
          <p:cNvPr id="5" name="Content Placeholder 4"/>
          <p:cNvSpPr>
            <a:spLocks noGrp="1"/>
          </p:cNvSpPr>
          <p:nvPr>
            <p:ph sz="half" idx="2"/>
          </p:nvPr>
        </p:nvSpPr>
        <p:spPr>
          <a:xfrm>
            <a:off x="2987824" y="0"/>
            <a:ext cx="6048672" cy="6858000"/>
          </a:xfrm>
        </p:spPr>
        <p:txBody>
          <a:bodyPr>
            <a:normAutofit fontScale="85000" lnSpcReduction="20000"/>
          </a:bodyPr>
          <a:lstStyle/>
          <a:p>
            <a:pPr marL="514350" indent="-514350">
              <a:buAutoNum type="alphaLcParenR"/>
            </a:pPr>
            <a:r>
              <a:rPr lang="en-GB" sz="2900" b="1" dirty="0">
                <a:solidFill>
                  <a:srgbClr val="7030A0"/>
                </a:solidFill>
              </a:rPr>
              <a:t>very sure, very certain</a:t>
            </a:r>
          </a:p>
          <a:p>
            <a:pPr marL="514350" indent="-514350">
              <a:buAutoNum type="alphaLcParenR"/>
            </a:pPr>
            <a:r>
              <a:rPr lang="en-GB" sz="2900" b="1" dirty="0">
                <a:solidFill>
                  <a:srgbClr val="7030A0"/>
                </a:solidFill>
              </a:rPr>
              <a:t>someone who speaks for a group or organisation</a:t>
            </a:r>
          </a:p>
          <a:p>
            <a:pPr marL="514350" indent="-514350">
              <a:buAutoNum type="alphaLcParenR"/>
            </a:pPr>
            <a:r>
              <a:rPr lang="en-GB" sz="2900" b="1" dirty="0" err="1" smtClean="0">
                <a:solidFill>
                  <a:srgbClr val="7030A0"/>
                </a:solidFill>
              </a:rPr>
              <a:t>eg</a:t>
            </a:r>
            <a:r>
              <a:rPr lang="en-GB" sz="2900" b="1" dirty="0" smtClean="0">
                <a:solidFill>
                  <a:srgbClr val="7030A0"/>
                </a:solidFill>
              </a:rPr>
              <a:t>. </a:t>
            </a:r>
            <a:r>
              <a:rPr lang="en-GB" sz="2900" b="1" dirty="0" smtClean="0">
                <a:solidFill>
                  <a:srgbClr val="7030A0"/>
                </a:solidFill>
              </a:rPr>
              <a:t>male, </a:t>
            </a:r>
            <a:r>
              <a:rPr lang="en-GB" sz="2900" b="1" dirty="0">
                <a:solidFill>
                  <a:srgbClr val="7030A0"/>
                </a:solidFill>
              </a:rPr>
              <a:t>female</a:t>
            </a:r>
          </a:p>
          <a:p>
            <a:pPr marL="514350" indent="-514350">
              <a:buAutoNum type="alphaLcParenR"/>
            </a:pPr>
            <a:r>
              <a:rPr lang="en-GB" sz="2900" b="1" dirty="0">
                <a:solidFill>
                  <a:srgbClr val="7030A0"/>
                </a:solidFill>
              </a:rPr>
              <a:t>unfair action against someone because of their sex, class, race, religion, or group</a:t>
            </a:r>
          </a:p>
          <a:p>
            <a:pPr marL="514350" indent="-514350">
              <a:buAutoNum type="alphaLcParenR"/>
            </a:pPr>
            <a:r>
              <a:rPr lang="en-GB" sz="2900" b="1" dirty="0">
                <a:solidFill>
                  <a:srgbClr val="7030A0"/>
                </a:solidFill>
              </a:rPr>
              <a:t>someone who was born female and feels male or is born male and feels female</a:t>
            </a:r>
          </a:p>
          <a:p>
            <a:pPr marL="514350" indent="-514350">
              <a:buAutoNum type="alphaLcParenR"/>
            </a:pPr>
            <a:r>
              <a:rPr lang="en-GB" sz="2900" b="1" dirty="0">
                <a:solidFill>
                  <a:srgbClr val="7030A0"/>
                </a:solidFill>
              </a:rPr>
              <a:t>someone who works to help a political idea</a:t>
            </a:r>
          </a:p>
          <a:p>
            <a:pPr marL="514350" indent="-514350">
              <a:buAutoNum type="alphaLcParenR"/>
            </a:pPr>
            <a:r>
              <a:rPr lang="en-GB" sz="2900" b="1" dirty="0">
                <a:solidFill>
                  <a:srgbClr val="7030A0"/>
                </a:solidFill>
              </a:rPr>
              <a:t>knows and understands a lot</a:t>
            </a:r>
          </a:p>
          <a:p>
            <a:pPr marL="514350" indent="-514350">
              <a:buAutoNum type="alphaLcParenR"/>
            </a:pPr>
            <a:r>
              <a:rPr lang="en-GB" sz="2900" b="1" dirty="0">
                <a:solidFill>
                  <a:srgbClr val="7030A0"/>
                </a:solidFill>
              </a:rPr>
              <a:t>a big group of people walking through the streets in a protest or to celebrate</a:t>
            </a:r>
          </a:p>
          <a:p>
            <a:pPr marL="514350" indent="-514350">
              <a:buAutoNum type="alphaLcParenR"/>
            </a:pPr>
            <a:r>
              <a:rPr lang="en-GB" b="1" dirty="0">
                <a:solidFill>
                  <a:srgbClr val="7030A0"/>
                </a:solidFill>
              </a:rPr>
              <a:t>to look after</a:t>
            </a:r>
          </a:p>
          <a:p>
            <a:pPr marL="514350" indent="-514350">
              <a:buAutoNum type="alphaLcParenR"/>
            </a:pPr>
            <a:r>
              <a:rPr lang="en-GB" b="1" dirty="0">
                <a:solidFill>
                  <a:srgbClr val="7030A0"/>
                </a:solidFill>
              </a:rPr>
              <a:t>someone who says or does something to hurt another person</a:t>
            </a:r>
          </a:p>
          <a:p>
            <a:pPr marL="514350" indent="-514350">
              <a:buAutoNum type="alphaLcParenR"/>
            </a:pPr>
            <a:r>
              <a:rPr lang="en-GB" b="1" dirty="0">
                <a:solidFill>
                  <a:srgbClr val="7030A0"/>
                </a:solidFill>
              </a:rPr>
              <a:t>lesbian, gay, bisexual, transgender, queer</a:t>
            </a:r>
          </a:p>
        </p:txBody>
      </p:sp>
    </p:spTree>
    <p:extLst>
      <p:ext uri="{BB962C8B-B14F-4D97-AF65-F5344CB8AC3E}">
        <p14:creationId xmlns:p14="http://schemas.microsoft.com/office/powerpoint/2010/main" val="17526601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C00000"/>
                </a:solidFill>
              </a:rPr>
              <a:t>What do you think?</a:t>
            </a:r>
            <a:endParaRPr lang="en-GB" dirty="0"/>
          </a:p>
        </p:txBody>
      </p:sp>
      <p:sp>
        <p:nvSpPr>
          <p:cNvPr id="3" name="Content Placeholder 2"/>
          <p:cNvSpPr>
            <a:spLocks noGrp="1"/>
          </p:cNvSpPr>
          <p:nvPr>
            <p:ph idx="1"/>
          </p:nvPr>
        </p:nvSpPr>
        <p:spPr/>
        <p:txBody>
          <a:bodyPr>
            <a:normAutofit fontScale="92500" lnSpcReduction="10000"/>
          </a:bodyPr>
          <a:lstStyle/>
          <a:p>
            <a:pPr marL="0" indent="0">
              <a:buNone/>
            </a:pPr>
            <a:r>
              <a:rPr lang="en-GB" sz="5400" b="1" dirty="0"/>
              <a:t>1) Is it </a:t>
            </a:r>
            <a:r>
              <a:rPr lang="en-GB" sz="5400" b="1" dirty="0" smtClean="0"/>
              <a:t>OK </a:t>
            </a:r>
            <a:r>
              <a:rPr lang="en-GB" sz="5400" b="1" dirty="0"/>
              <a:t>for a transgender girl to use male public toilets?</a:t>
            </a:r>
          </a:p>
          <a:p>
            <a:pPr marL="0" indent="0">
              <a:buNone/>
            </a:pPr>
            <a:endParaRPr lang="en-GB" sz="5400" b="1" dirty="0"/>
          </a:p>
          <a:p>
            <a:pPr marL="0" indent="0">
              <a:buNone/>
            </a:pPr>
            <a:r>
              <a:rPr lang="en-GB" sz="5400" b="1" dirty="0"/>
              <a:t>2) Is it </a:t>
            </a:r>
            <a:r>
              <a:rPr lang="en-GB" sz="5400" b="1" dirty="0" smtClean="0"/>
              <a:t>OK </a:t>
            </a:r>
            <a:r>
              <a:rPr lang="en-GB" sz="5400" b="1" dirty="0"/>
              <a:t>for a transgender boy to use female public toilets?</a:t>
            </a:r>
          </a:p>
          <a:p>
            <a:pPr marL="0" indent="0">
              <a:buNone/>
            </a:pPr>
            <a:endParaRPr lang="en-GB" dirty="0"/>
          </a:p>
        </p:txBody>
      </p:sp>
    </p:spTree>
    <p:extLst>
      <p:ext uri="{BB962C8B-B14F-4D97-AF65-F5344CB8AC3E}">
        <p14:creationId xmlns:p14="http://schemas.microsoft.com/office/powerpoint/2010/main" val="2402346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solidFill>
                  <a:srgbClr val="C00000"/>
                </a:solidFill>
              </a:rPr>
              <a:t>What do you think the answers are to these questions</a:t>
            </a:r>
            <a:r>
              <a:rPr lang="en-GB" dirty="0"/>
              <a:t>?</a:t>
            </a:r>
          </a:p>
        </p:txBody>
      </p:sp>
      <p:sp>
        <p:nvSpPr>
          <p:cNvPr id="3" name="Content Placeholder 2"/>
          <p:cNvSpPr>
            <a:spLocks noGrp="1"/>
          </p:cNvSpPr>
          <p:nvPr>
            <p:ph idx="1"/>
          </p:nvPr>
        </p:nvSpPr>
        <p:spPr/>
        <p:txBody>
          <a:bodyPr>
            <a:noAutofit/>
          </a:bodyPr>
          <a:lstStyle/>
          <a:p>
            <a:pPr marL="0" indent="0">
              <a:buNone/>
            </a:pPr>
            <a:r>
              <a:rPr lang="en-GB" sz="3600" b="1" dirty="0"/>
              <a:t>1) People in Canada disagree about transgender people using public toilets. Yes/no?</a:t>
            </a:r>
          </a:p>
          <a:p>
            <a:pPr marL="0" indent="0">
              <a:buNone/>
            </a:pPr>
            <a:r>
              <a:rPr lang="en-GB" sz="3600" b="1" dirty="0"/>
              <a:t>2) Charlie thinks public toilets are not safe for transgender people.  Yes/no?</a:t>
            </a:r>
          </a:p>
          <a:p>
            <a:pPr marL="0" indent="0">
              <a:buNone/>
            </a:pPr>
            <a:r>
              <a:rPr lang="en-GB" sz="3600" b="1" dirty="0"/>
              <a:t>3) The Canadian Justice Minister thinks it’s Ok for transgender people to choose which toilet they use. Yes/no</a:t>
            </a:r>
            <a:r>
              <a:rPr lang="en-GB" sz="3600" dirty="0"/>
              <a:t>?</a:t>
            </a:r>
          </a:p>
          <a:p>
            <a:pPr marL="0" indent="0">
              <a:buNone/>
            </a:pPr>
            <a:r>
              <a:rPr lang="en-GB" sz="3600" b="1" dirty="0">
                <a:solidFill>
                  <a:srgbClr val="C00000"/>
                </a:solidFill>
              </a:rPr>
              <a:t>      Now read and check your answers:</a:t>
            </a:r>
          </a:p>
        </p:txBody>
      </p:sp>
    </p:spTree>
    <p:extLst>
      <p:ext uri="{BB962C8B-B14F-4D97-AF65-F5344CB8AC3E}">
        <p14:creationId xmlns:p14="http://schemas.microsoft.com/office/powerpoint/2010/main" val="3121855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166" y="-1251520"/>
            <a:ext cx="9036496" cy="7786747"/>
          </a:xfrm>
          <a:prstGeom prst="rect">
            <a:avLst/>
          </a:prstGeom>
        </p:spPr>
        <p:txBody>
          <a:bodyPr wrap="square">
            <a:spAutoFit/>
          </a:bodyPr>
          <a:lstStyle/>
          <a:p>
            <a:endParaRPr lang="en-GB" sz="2000" dirty="0"/>
          </a:p>
          <a:p>
            <a:endParaRPr lang="en-GB" sz="2000" dirty="0"/>
          </a:p>
          <a:p>
            <a:endParaRPr lang="en-GB" sz="2000" dirty="0"/>
          </a:p>
          <a:p>
            <a:endParaRPr lang="en-GB" sz="2000" b="1" dirty="0"/>
          </a:p>
          <a:p>
            <a:endParaRPr lang="en-GB" sz="2000" b="1" dirty="0"/>
          </a:p>
          <a:p>
            <a:endParaRPr lang="en-GB" sz="2000" b="1" dirty="0"/>
          </a:p>
          <a:p>
            <a:r>
              <a:rPr lang="en-GB" sz="2000" b="1" dirty="0"/>
              <a:t>Charlie has become well-known very quickly. Two years ago when she was only eight, she went with her parents to a meeting in the Canadian Senate. The meeting was about new laws to protect transgender people from discrimination and hate crimes. But, as in the US, toilets became a political problem. The Conservative Party wanted transgender people to use the toilets for the gender when they were born. Charlie was very angry, but she was sitting with representatives from Amnesty International, Gender Mosaic, and other LGBTQ groups. And this gave her the idea to join them. </a:t>
            </a:r>
          </a:p>
          <a:p>
            <a:r>
              <a:rPr lang="en-GB" sz="2000" b="1" dirty="0"/>
              <a:t>She helped with a protest on Parliament Hill called ‘</a:t>
            </a:r>
            <a:r>
              <a:rPr lang="en-GB" sz="2000" b="1" dirty="0" err="1"/>
              <a:t>Occupotty</a:t>
            </a:r>
            <a:r>
              <a:rPr lang="en-GB" sz="2000" b="1" dirty="0"/>
              <a:t>’. They sang ‘Let Us Pee’. She stood in front of rows of toilet seats and told the crowd why the toilet problem is important to transgender people. There was a lot of national interest in the protest. </a:t>
            </a:r>
          </a:p>
          <a:p>
            <a:r>
              <a:rPr lang="en-GB" sz="2000" b="1" dirty="0"/>
              <a:t>Charlie says that in toilets transgender people have more problems than non-transgender people: ‘It is very unsafe. If I go into a boys’ toilet, people will think “Why is SHE here?” and perhaps they will do something bad to me.’ </a:t>
            </a:r>
          </a:p>
          <a:p>
            <a:r>
              <a:rPr lang="en-GB" sz="2000" b="1" dirty="0"/>
              <a:t>She hopes new laws will make transgender people feel safer. In May 2016 Jody Wilson-</a:t>
            </a:r>
            <a:r>
              <a:rPr lang="en-GB" sz="2000" b="1" dirty="0" err="1"/>
              <a:t>Raybould</a:t>
            </a:r>
            <a:r>
              <a:rPr lang="en-GB" sz="2000" b="1" dirty="0"/>
              <a:t> was the new Liberal Justice Minister. With Charlie by her side she introduced transgender rights laws again. The Minister says Charlie is very wise for her age. Charlie says Wilson-</a:t>
            </a:r>
            <a:r>
              <a:rPr lang="en-GB" sz="2000" b="1" dirty="0" err="1"/>
              <a:t>Raybould</a:t>
            </a:r>
            <a:r>
              <a:rPr lang="en-GB" sz="2000" b="1" dirty="0"/>
              <a:t> is ‘one of my best friends in Parliament</a:t>
            </a:r>
            <a:r>
              <a:rPr lang="en-GB" sz="2000" dirty="0"/>
              <a:t>’.</a:t>
            </a:r>
          </a:p>
        </p:txBody>
      </p:sp>
    </p:spTree>
    <p:extLst>
      <p:ext uri="{BB962C8B-B14F-4D97-AF65-F5344CB8AC3E}">
        <p14:creationId xmlns:p14="http://schemas.microsoft.com/office/powerpoint/2010/main" val="15567574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527</TotalTime>
  <Words>1237</Words>
  <Application>Microsoft Office PowerPoint</Application>
  <PresentationFormat>On-screen Show (4:3)</PresentationFormat>
  <Paragraphs>123</Paragraphs>
  <Slides>14</Slides>
  <Notes>8</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A very young activist</vt:lpstr>
      <vt:lpstr>This lesson:</vt:lpstr>
      <vt:lpstr>What do you think? 1) How old is the person in the car? 2) Why is the person in the car? 3) Which country is this? 4) Is the person a girl or a boy?</vt:lpstr>
      <vt:lpstr>Now read and check your answers: </vt:lpstr>
      <vt:lpstr>Do you know what these words mean? Discuss or look them up:</vt:lpstr>
      <vt:lpstr>Match:</vt:lpstr>
      <vt:lpstr>What do you think?</vt:lpstr>
      <vt:lpstr>What do you think the answers are to these questions?</vt:lpstr>
      <vt:lpstr>PowerPoint Presentation</vt:lpstr>
      <vt:lpstr>What do you think the answers are?</vt:lpstr>
      <vt:lpstr>PowerPoint Presentation</vt:lpstr>
      <vt:lpstr>What do you think now?</vt:lpstr>
      <vt:lpstr> </vt:lpstr>
      <vt:lpstr> Homework Now read the original article: https://www.newint.org/columns/makingwaves/2016/11/01/making-waves-charlie-lowthian-rickert/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 Slavery</dc:title>
  <dc:creator>Linda Ruas</dc:creator>
  <cp:lastModifiedBy>Linda Ruas</cp:lastModifiedBy>
  <cp:revision>64</cp:revision>
  <dcterms:created xsi:type="dcterms:W3CDTF">2016-10-29T11:29:13Z</dcterms:created>
  <dcterms:modified xsi:type="dcterms:W3CDTF">2016-11-27T19:53:44Z</dcterms:modified>
</cp:coreProperties>
</file>